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06" r:id="rId2"/>
    <p:sldId id="323" r:id="rId3"/>
    <p:sldId id="313" r:id="rId4"/>
    <p:sldId id="314" r:id="rId5"/>
    <p:sldId id="258" r:id="rId6"/>
    <p:sldId id="315" r:id="rId7"/>
    <p:sldId id="301" r:id="rId8"/>
    <p:sldId id="261" r:id="rId9"/>
    <p:sldId id="302" r:id="rId10"/>
    <p:sldId id="264" r:id="rId11"/>
    <p:sldId id="307" r:id="rId12"/>
    <p:sldId id="319" r:id="rId13"/>
    <p:sldId id="273" r:id="rId14"/>
    <p:sldId id="272" r:id="rId15"/>
    <p:sldId id="278" r:id="rId16"/>
    <p:sldId id="284" r:id="rId17"/>
    <p:sldId id="324" r:id="rId18"/>
    <p:sldId id="325" r:id="rId19"/>
    <p:sldId id="321" r:id="rId20"/>
    <p:sldId id="320" r:id="rId21"/>
    <p:sldId id="271" r:id="rId22"/>
    <p:sldId id="312" r:id="rId23"/>
    <p:sldId id="292" r:id="rId24"/>
    <p:sldId id="316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810" autoAdjust="0"/>
    <p:restoredTop sz="95894" autoAdjust="0"/>
  </p:normalViewPr>
  <p:slideViewPr>
    <p:cSldViewPr>
      <p:cViewPr varScale="1">
        <p:scale>
          <a:sx n="41" d="100"/>
          <a:sy n="41" d="100"/>
        </p:scale>
        <p:origin x="-7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2F8241-A1DB-40C2-B56F-112A24B6CC8E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D2E17C-F416-4DD8-8923-0878CD2238A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2E17C-F416-4DD8-8923-0878CD2238A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99D60F-662A-467E-A489-97C1C902B85C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2E17C-F416-4DD8-8923-0878CD2238A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2E17C-F416-4DD8-8923-0878CD2238A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2E17C-F416-4DD8-8923-0878CD2238A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2E17C-F416-4DD8-8923-0878CD2238A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2E17C-F416-4DD8-8923-0878CD2238A8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2E17C-F416-4DD8-8923-0878CD2238A8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2E17C-F416-4DD8-8923-0878CD2238A8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2E17C-F416-4DD8-8923-0878CD2238A8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2E17C-F416-4DD8-8923-0878CD2238A8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2E17C-F416-4DD8-8923-0878CD2238A8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2E17C-F416-4DD8-8923-0878CD2238A8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7832F8-142E-4C0C-9AB9-E8CDCF2FE9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9392F-F4B2-42CF-8261-DF043735E6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2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gi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ostranah.ru/_lists/population.php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0" y="188913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44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357158" y="928670"/>
            <a:ext cx="835824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Эпиграф к уроку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Человек- это  высшая ценность на Земле.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Людей неинтересных в мире нет.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Их судьбы- как история планет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Е.А.Евтушенко.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995738" y="3286124"/>
            <a:ext cx="486254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5400" b="1" dirty="0"/>
              <a:t>«Вымираем!» 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 rot="-593850">
            <a:off x="518785" y="969141"/>
            <a:ext cx="864293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i="1" dirty="0">
                <a:latin typeface="Arial" charset="0"/>
              </a:rPr>
              <a:t>«</a:t>
            </a:r>
            <a:r>
              <a:rPr lang="ru-RU" sz="3200" b="1" i="1" dirty="0" smtClean="0">
                <a:latin typeface="Arial" charset="0"/>
              </a:rPr>
              <a:t>Демографический «</a:t>
            </a:r>
            <a:r>
              <a:rPr lang="ru-RU" sz="3200" b="1" i="1" dirty="0">
                <a:latin typeface="Arial" charset="0"/>
              </a:rPr>
              <a:t>взрыв» в России»</a:t>
            </a:r>
            <a:r>
              <a:rPr lang="ru-RU" sz="3200" dirty="0"/>
              <a:t> </a:t>
            </a: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 rot="-674489">
            <a:off x="189731" y="2377018"/>
            <a:ext cx="727868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2800" i="1" dirty="0"/>
              <a:t>«Повышение рождаемости в России – вопрос </a:t>
            </a:r>
          </a:p>
          <a:p>
            <a:r>
              <a:rPr lang="ru-RU" sz="2800" i="1" dirty="0"/>
              <a:t>государственной безопасности»</a:t>
            </a:r>
            <a:r>
              <a:rPr lang="en-US" dirty="0"/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 rot="619670">
            <a:off x="782112" y="5129265"/>
            <a:ext cx="114900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«В России зафиксирован естественный </a:t>
            </a:r>
          </a:p>
          <a:p>
            <a:r>
              <a:rPr lang="ru-RU" sz="3600" dirty="0" smtClean="0"/>
              <a:t>прирост населения»…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  <p:bldP spid="12294" grpId="0"/>
      <p:bldP spid="12295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1504" r="392"/>
          <a:stretch>
            <a:fillRect/>
          </a:stretch>
        </p:blipFill>
        <p:spPr bwMode="auto">
          <a:xfrm>
            <a:off x="0" y="0"/>
            <a:ext cx="9174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0" y="4549676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Численность населения</a:t>
            </a:r>
            <a:endParaRPr lang="ru-RU" sz="6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40360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329642" cy="5840435"/>
          </a:xfrm>
        </p:spPr>
        <p:txBody>
          <a:bodyPr>
            <a:normAutofit fontScale="70000" lnSpcReduction="20000"/>
          </a:bodyPr>
          <a:lstStyle/>
          <a:p>
            <a:r>
              <a:rPr lang="ru-RU" sz="3600" b="1" dirty="0" smtClean="0"/>
              <a:t>Цель урока: </a:t>
            </a:r>
            <a:r>
              <a:rPr lang="ru-RU" sz="3600" dirty="0" smtClean="0"/>
              <a:t>Познакомиться с численностью населения России,  определить причины, влияющие на изменение численности населения России.</a:t>
            </a:r>
          </a:p>
          <a:p>
            <a:r>
              <a:rPr lang="ru-RU" sz="3600" b="1" dirty="0" smtClean="0"/>
              <a:t>Задачи урока:              </a:t>
            </a:r>
            <a:endParaRPr lang="ru-RU" sz="3600" dirty="0" smtClean="0"/>
          </a:p>
          <a:p>
            <a:r>
              <a:rPr lang="ru-RU" sz="3600" b="1" dirty="0" smtClean="0"/>
              <a:t>Образовательная: </a:t>
            </a:r>
            <a:r>
              <a:rPr lang="ru-RU" sz="3600" dirty="0" smtClean="0"/>
              <a:t>ввести понятия «демография», «воспроизводство», «демографический кризис», «рождаемость», «смертность»,  «естественный прирост населения»; формировать представление обучающихся о демографической ситуации в  России;</a:t>
            </a:r>
          </a:p>
          <a:p>
            <a:r>
              <a:rPr lang="ru-RU" sz="3600" dirty="0" smtClean="0"/>
              <a:t> </a:t>
            </a:r>
            <a:r>
              <a:rPr lang="ru-RU" sz="3600" b="1" dirty="0" smtClean="0"/>
              <a:t>Развивающая:</a:t>
            </a:r>
            <a:r>
              <a:rPr lang="ru-RU" sz="3600" dirty="0" smtClean="0"/>
              <a:t> развивать умения работать со статистическим материалом, диаграммами, таблицами, графиками, интернет – ресурсами, умение сравнивать, обобщать и делать выводы на основании вновь изучаемого  материала;</a:t>
            </a:r>
          </a:p>
          <a:p>
            <a:r>
              <a:rPr lang="ru-RU" sz="3600" b="1" dirty="0" smtClean="0"/>
              <a:t>Воспитывать: </a:t>
            </a:r>
            <a:r>
              <a:rPr lang="ru-RU" sz="3600" dirty="0" smtClean="0"/>
              <a:t>воспитывать информационную культуру,  чувство толерантности, умение отстаивать свою позицию. 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Демография</a:t>
            </a:r>
            <a:endParaRPr lang="ru-RU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1357299"/>
            <a:ext cx="80010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/>
              <a:t>наука изучающая население его численность состав и размещение. 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928670"/>
            <a:ext cx="8229600" cy="1143000"/>
          </a:xfrm>
        </p:spPr>
        <p:txBody>
          <a:bodyPr>
            <a:no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Какие методы учета населения </a:t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вам известны из истории?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071670" y="2428868"/>
            <a:ext cx="5216559" cy="3893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214290"/>
            <a:ext cx="4643438" cy="453072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П.П.Семёнов-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-Тян-Шанский</a:t>
            </a:r>
            <a:r>
              <a:rPr lang="ru-RU" sz="36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инициатор научно организованной первой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переписи населения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в России.  </a:t>
            </a:r>
          </a:p>
        </p:txBody>
      </p:sp>
      <p:pic>
        <p:nvPicPr>
          <p:cNvPr id="10243" name="Picture 3" descr="семенов тян шанский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460875" y="0"/>
            <a:ext cx="4683125" cy="6524625"/>
          </a:xfr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4500570"/>
            <a:ext cx="2160266" cy="2139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000108"/>
            <a:ext cx="8229600" cy="1154098"/>
          </a:xfrm>
        </p:spPr>
        <p:txBody>
          <a:bodyPr>
            <a:normAutofit fontScale="90000"/>
          </a:bodyPr>
          <a:lstStyle/>
          <a:p>
            <a:r>
              <a:rPr lang="ru-RU" sz="49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Численность населения определяется по переписям.</a:t>
            </a:r>
            <a:r>
              <a:rPr lang="en-US" sz="49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9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1538" y="5143512"/>
            <a:ext cx="67866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Предпоследняя – в 2002г.</a:t>
            </a:r>
            <a:endParaRPr lang="ru-RU" sz="3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1643050"/>
            <a:ext cx="49292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1 перепись в России –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14942" y="1643050"/>
            <a:ext cx="28575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 smtClean="0">
                <a:solidFill>
                  <a:srgbClr val="C00000"/>
                </a:solidFill>
              </a:rPr>
              <a:t>в 1897г.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42976" y="5857892"/>
            <a:ext cx="42828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Последняя– 2010г.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571604" y="2428868"/>
            <a:ext cx="5572164" cy="2357454"/>
          </a:xfrm>
          <a:prstGeom prst="rect">
            <a:avLst/>
          </a:prstGeom>
          <a:noFill/>
          <a:ln w="19050" cmpd="sng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3"/>
          <p:cNvGraphicFramePr>
            <a:graphicFrameLocks noChangeAspect="1"/>
          </p:cNvGraphicFramePr>
          <p:nvPr>
            <p:ph sz="quarter" idx="4294967295"/>
          </p:nvPr>
        </p:nvGraphicFramePr>
        <p:xfrm>
          <a:off x="0" y="1600200"/>
          <a:ext cx="1949450" cy="2189163"/>
        </p:xfrm>
        <a:graphic>
          <a:graphicData uri="http://schemas.openxmlformats.org/presentationml/2006/ole">
            <p:oleObj spid="_x0000_s1026" name="Диаграмма" r:id="rId3" imgW="4038600" imgH="4533900" progId="MSGraph.Chart.8">
              <p:embed followColorScheme="full"/>
            </p:oleObj>
          </a:graphicData>
        </a:graphic>
      </p:graphicFrame>
      <p:graphicFrame>
        <p:nvGraphicFramePr>
          <p:cNvPr id="1027" name="Object 5"/>
          <p:cNvGraphicFramePr>
            <a:graphicFrameLocks noChangeAspect="1"/>
          </p:cNvGraphicFramePr>
          <p:nvPr>
            <p:ph sz="quarter" idx="4294967295"/>
          </p:nvPr>
        </p:nvGraphicFramePr>
        <p:xfrm>
          <a:off x="0" y="4425950"/>
          <a:ext cx="2105025" cy="1219200"/>
        </p:xfrm>
        <a:graphic>
          <a:graphicData uri="http://schemas.openxmlformats.org/presentationml/2006/ole">
            <p:oleObj spid="_x0000_s1027" name="Диаграмма" r:id="rId4" imgW="2333625" imgH="1219200" progId="MSGraph.Chart.8">
              <p:embed followColorScheme="full"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42910" y="1500174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572000" y="2285992"/>
          <a:ext cx="4357686" cy="4419602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470070"/>
                <a:gridCol w="2816078"/>
                <a:gridCol w="1071538"/>
              </a:tblGrid>
              <a:tr h="800101">
                <a:tc>
                  <a:txBody>
                    <a:bodyPr/>
                    <a:lstStyle/>
                    <a:p>
                      <a:endParaRPr lang="en-US" sz="2000" dirty="0" smtClean="0"/>
                    </a:p>
                    <a:p>
                      <a:r>
                        <a:rPr lang="ru-RU" sz="2000" dirty="0" smtClean="0"/>
                        <a:t>п.п</a:t>
                      </a:r>
                      <a:r>
                        <a:rPr lang="ru-RU" sz="2000" dirty="0"/>
                        <a:t>.</a:t>
                      </a:r>
                      <a:br>
                        <a:rPr lang="ru-RU" sz="2000" dirty="0"/>
                      </a:b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  </a:t>
                      </a:r>
                      <a:endParaRPr lang="en-US" sz="1400" dirty="0" smtClean="0"/>
                    </a:p>
                    <a:p>
                      <a:pPr algn="ctr"/>
                      <a:r>
                        <a:rPr lang="en-US" sz="2000" dirty="0" smtClean="0"/>
                        <a:t>2013 </a:t>
                      </a:r>
                      <a:r>
                        <a:rPr lang="ru-RU" sz="2000" dirty="0" smtClean="0"/>
                        <a:t>год</a:t>
                      </a:r>
                      <a:endParaRPr lang="en-US" sz="2000" dirty="0" smtClean="0"/>
                    </a:p>
                    <a:p>
                      <a:pPr algn="ctr"/>
                      <a:r>
                        <a:rPr lang="ru-RU" sz="2000" dirty="0" smtClean="0"/>
                        <a:t> </a:t>
                      </a:r>
                      <a:r>
                        <a:rPr lang="ru-RU" sz="2000" dirty="0"/>
                        <a:t>Наименование </a:t>
                      </a:r>
                      <a:r>
                        <a:rPr lang="ru-RU" sz="2000" dirty="0" smtClean="0"/>
                        <a:t>страны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400" dirty="0" smtClean="0"/>
                    </a:p>
                    <a:p>
                      <a:endParaRPr lang="en-US" sz="1400" dirty="0" smtClean="0"/>
                    </a:p>
                    <a:p>
                      <a:r>
                        <a:rPr lang="ru-RU" sz="1400" dirty="0" smtClean="0"/>
                        <a:t>Численность населения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533401">
                <a:tc>
                  <a:txBody>
                    <a:bodyPr/>
                    <a:lstStyle/>
                    <a:p>
                      <a:r>
                        <a:rPr lang="ru-RU" sz="2000"/>
                        <a:t>1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Китай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/>
                        <a:t>1 349 </a:t>
                      </a:r>
                      <a:r>
                        <a:rPr lang="ru-RU" sz="2000" dirty="0" smtClean="0"/>
                        <a:t>585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533401">
                <a:tc>
                  <a:txBody>
                    <a:bodyPr/>
                    <a:lstStyle/>
                    <a:p>
                      <a:r>
                        <a:rPr lang="ru-RU" sz="2000"/>
                        <a:t>2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Индия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/>
                        <a:t>1 220 </a:t>
                      </a:r>
                      <a:r>
                        <a:rPr lang="ru-RU" sz="2000" dirty="0" smtClean="0"/>
                        <a:t>800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266700">
                <a:tc>
                  <a:txBody>
                    <a:bodyPr/>
                    <a:lstStyle/>
                    <a:p>
                      <a:r>
                        <a:rPr lang="ru-RU" sz="2000"/>
                        <a:t>3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Соединенные Штаты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/>
                        <a:t>316 </a:t>
                      </a:r>
                      <a:r>
                        <a:rPr lang="ru-RU" sz="2000" dirty="0" smtClean="0"/>
                        <a:t>668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266700">
                <a:tc>
                  <a:txBody>
                    <a:bodyPr/>
                    <a:lstStyle/>
                    <a:p>
                      <a:r>
                        <a:rPr lang="ru-RU" sz="2000"/>
                        <a:t>4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Индонезия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/>
                        <a:t>251 </a:t>
                      </a:r>
                      <a:r>
                        <a:rPr lang="ru-RU" sz="2000" dirty="0" smtClean="0"/>
                        <a:t>160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266700">
                <a:tc>
                  <a:txBody>
                    <a:bodyPr/>
                    <a:lstStyle/>
                    <a:p>
                      <a:r>
                        <a:rPr lang="ru-RU" sz="2000"/>
                        <a:t>5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Бразилия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/>
                        <a:t>201 </a:t>
                      </a:r>
                      <a:r>
                        <a:rPr lang="ru-RU" sz="2000" dirty="0" smtClean="0"/>
                        <a:t>009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266700">
                <a:tc>
                  <a:txBody>
                    <a:bodyPr/>
                    <a:lstStyle/>
                    <a:p>
                      <a:r>
                        <a:rPr lang="ru-RU" sz="2000"/>
                        <a:t>6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Пакистан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/>
                        <a:t>193 </a:t>
                      </a:r>
                      <a:r>
                        <a:rPr lang="ru-RU" sz="2000" dirty="0" smtClean="0"/>
                        <a:t>238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266700">
                <a:tc>
                  <a:txBody>
                    <a:bodyPr/>
                    <a:lstStyle/>
                    <a:p>
                      <a:r>
                        <a:rPr lang="ru-RU" sz="2000"/>
                        <a:t>7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Нигерия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/>
                        <a:t>174 507 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266700">
                <a:tc>
                  <a:txBody>
                    <a:bodyPr/>
                    <a:lstStyle/>
                    <a:p>
                      <a:r>
                        <a:rPr lang="ru-RU" sz="2000"/>
                        <a:t>8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Бангладеш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/>
                        <a:t>163 </a:t>
                      </a:r>
                      <a:r>
                        <a:rPr lang="ru-RU" sz="2000" dirty="0" smtClean="0"/>
                        <a:t>654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266700">
                <a:tc>
                  <a:txBody>
                    <a:bodyPr/>
                    <a:lstStyle/>
                    <a:p>
                      <a:r>
                        <a:rPr lang="ru-RU" sz="2000" dirty="0"/>
                        <a:t>9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Россия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/>
                        <a:t>142 </a:t>
                      </a:r>
                      <a:r>
                        <a:rPr lang="ru-RU" sz="2000" b="1" dirty="0" smtClean="0"/>
                        <a:t>500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266700">
                <a:tc>
                  <a:txBody>
                    <a:bodyPr/>
                    <a:lstStyle/>
                    <a:p>
                      <a:r>
                        <a:rPr lang="ru-RU" sz="2000"/>
                        <a:t>10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Япония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/>
                        <a:t>127 </a:t>
                      </a:r>
                      <a:r>
                        <a:rPr lang="ru-RU" sz="2000" dirty="0" smtClean="0"/>
                        <a:t>253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2285994"/>
          <a:ext cx="4286280" cy="4391026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62368"/>
                <a:gridCol w="2579507"/>
                <a:gridCol w="1244405"/>
              </a:tblGrid>
              <a:tr h="1013316">
                <a:tc>
                  <a:txBody>
                    <a:bodyPr/>
                    <a:lstStyle/>
                    <a:p>
                      <a:endParaRPr lang="en-US" sz="2000" dirty="0" smtClean="0"/>
                    </a:p>
                    <a:p>
                      <a:r>
                        <a:rPr lang="ru-RU" sz="2000" dirty="0" smtClean="0"/>
                        <a:t>п.п</a:t>
                      </a:r>
                      <a:r>
                        <a:rPr lang="ru-RU" sz="2000" dirty="0"/>
                        <a:t>.</a:t>
                      </a:r>
                      <a:br>
                        <a:rPr lang="ru-RU" sz="2000" dirty="0"/>
                      </a:b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  </a:t>
                      </a:r>
                      <a:endParaRPr lang="en-US" sz="1400" dirty="0" smtClean="0"/>
                    </a:p>
                    <a:p>
                      <a:pPr algn="ctr"/>
                      <a:r>
                        <a:rPr lang="en-US" sz="2000" dirty="0" smtClean="0"/>
                        <a:t>2002 </a:t>
                      </a:r>
                      <a:r>
                        <a:rPr lang="ru-RU" sz="2000" dirty="0" smtClean="0"/>
                        <a:t>год</a:t>
                      </a:r>
                      <a:endParaRPr lang="en-US" sz="2000" dirty="0" smtClean="0"/>
                    </a:p>
                    <a:p>
                      <a:pPr algn="ctr"/>
                      <a:r>
                        <a:rPr lang="ru-RU" sz="2000" dirty="0" smtClean="0"/>
                        <a:t> </a:t>
                      </a:r>
                      <a:r>
                        <a:rPr lang="ru-RU" sz="2000" dirty="0"/>
                        <a:t>Наименование </a:t>
                      </a:r>
                      <a:r>
                        <a:rPr lang="ru-RU" sz="2000" dirty="0" smtClean="0"/>
                        <a:t>страны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400" dirty="0" smtClean="0"/>
                    </a:p>
                    <a:p>
                      <a:endParaRPr lang="en-US" sz="1400" dirty="0" smtClean="0"/>
                    </a:p>
                    <a:p>
                      <a:r>
                        <a:rPr lang="ru-RU" sz="1400" dirty="0" smtClean="0"/>
                        <a:t>Численность населения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337771">
                <a:tc>
                  <a:txBody>
                    <a:bodyPr/>
                    <a:lstStyle/>
                    <a:p>
                      <a:r>
                        <a:rPr lang="ru-RU" sz="2000"/>
                        <a:t>1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Китай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/>
                        <a:t>1 </a:t>
                      </a:r>
                      <a:r>
                        <a:rPr lang="ru-RU" sz="2000" dirty="0" smtClean="0"/>
                        <a:t>285 585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337771">
                <a:tc>
                  <a:txBody>
                    <a:bodyPr/>
                    <a:lstStyle/>
                    <a:p>
                      <a:r>
                        <a:rPr lang="ru-RU" sz="2000"/>
                        <a:t>2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Индия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/>
                        <a:t>1 0</a:t>
                      </a:r>
                      <a:r>
                        <a:rPr lang="ru-RU" sz="2000" dirty="0" smtClean="0"/>
                        <a:t>20 359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337771">
                <a:tc>
                  <a:txBody>
                    <a:bodyPr/>
                    <a:lstStyle/>
                    <a:p>
                      <a:r>
                        <a:rPr lang="ru-RU" sz="2000"/>
                        <a:t>3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Соединенные Штаты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/>
                        <a:t>286 668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337771">
                <a:tc>
                  <a:txBody>
                    <a:bodyPr/>
                    <a:lstStyle/>
                    <a:p>
                      <a:r>
                        <a:rPr lang="ru-RU" sz="2000"/>
                        <a:t>4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Индонезия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/>
                        <a:t>215 124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337771">
                <a:tc>
                  <a:txBody>
                    <a:bodyPr/>
                    <a:lstStyle/>
                    <a:p>
                      <a:r>
                        <a:rPr lang="ru-RU" sz="2000"/>
                        <a:t>5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Бразилия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/>
                        <a:t>173 622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337771">
                <a:tc>
                  <a:txBody>
                    <a:bodyPr/>
                    <a:lstStyle/>
                    <a:p>
                      <a:r>
                        <a:rPr lang="ru-RU" sz="2000"/>
                        <a:t>6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Пакистан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/>
                        <a:t>146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868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337771">
                <a:tc>
                  <a:txBody>
                    <a:bodyPr/>
                    <a:lstStyle/>
                    <a:p>
                      <a:r>
                        <a:rPr lang="ru-RU" sz="2000"/>
                        <a:t>7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Россия</a:t>
                      </a:r>
                      <a:r>
                        <a:rPr lang="ru-RU" sz="2000" b="1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solidFill>
                            <a:srgbClr val="FF0000"/>
                          </a:solidFill>
                        </a:rPr>
                        <a:t>145</a:t>
                      </a:r>
                      <a:r>
                        <a:rPr lang="ru-RU" sz="2000" b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</a:rPr>
                        <a:t>539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337771">
                <a:tc>
                  <a:txBody>
                    <a:bodyPr/>
                    <a:lstStyle/>
                    <a:p>
                      <a:r>
                        <a:rPr lang="ru-RU" sz="2000"/>
                        <a:t>8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Бангладеш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/>
                        <a:t>141 860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337771">
                <a:tc>
                  <a:txBody>
                    <a:bodyPr/>
                    <a:lstStyle/>
                    <a:p>
                      <a:r>
                        <a:rPr lang="ru-RU" sz="2000" dirty="0"/>
                        <a:t>9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Нигерия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/>
                        <a:t>139 482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337771">
                <a:tc>
                  <a:txBody>
                    <a:bodyPr/>
                    <a:lstStyle/>
                    <a:p>
                      <a:r>
                        <a:rPr lang="ru-RU" sz="2000"/>
                        <a:t>10</a:t>
                      </a: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Япония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/>
                        <a:t>127 </a:t>
                      </a:r>
                      <a:r>
                        <a:rPr lang="ru-RU" sz="2000" dirty="0" smtClean="0"/>
                        <a:t>075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285728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Сравните численность населения России </a:t>
            </a:r>
          </a:p>
          <a:p>
            <a:pPr algn="ctr"/>
            <a:r>
              <a:rPr lang="ru-RU" sz="32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2002г и 2013г.</a:t>
            </a:r>
          </a:p>
          <a:p>
            <a:pPr algn="ctr"/>
            <a:r>
              <a:rPr lang="ru-RU" sz="32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Сделайте выводы. </a:t>
            </a:r>
            <a:endParaRPr lang="ru-RU" sz="32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rmAutofit/>
          </a:bodyPr>
          <a:lstStyle/>
          <a:p>
            <a:r>
              <a:rPr lang="ru-RU" sz="49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4900" i="1" dirty="0" smtClean="0">
                <a:latin typeface="Times New Roman" pitchFamily="18" charset="0"/>
                <a:cs typeface="Times New Roman" pitchFamily="18" charset="0"/>
              </a:rPr>
              <a:t>Численность населения </a:t>
            </a:r>
            <a:br>
              <a:rPr lang="ru-RU" sz="49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i="1" dirty="0" smtClean="0">
                <a:latin typeface="Times New Roman" pitchFamily="18" charset="0"/>
                <a:cs typeface="Times New Roman" pitchFamily="18" charset="0"/>
              </a:rPr>
              <a:t>не стабильна, </a:t>
            </a:r>
            <a:br>
              <a:rPr lang="ru-RU" sz="49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i="1" dirty="0" smtClean="0">
                <a:latin typeface="Times New Roman" pitchFamily="18" charset="0"/>
                <a:cs typeface="Times New Roman" pitchFamily="18" charset="0"/>
              </a:rPr>
              <a:t>то растет, </a:t>
            </a:r>
            <a:br>
              <a:rPr lang="ru-RU" sz="49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i="1" dirty="0" smtClean="0">
                <a:latin typeface="Times New Roman" pitchFamily="18" charset="0"/>
                <a:cs typeface="Times New Roman" pitchFamily="18" charset="0"/>
              </a:rPr>
              <a:t>то уменьшается.</a:t>
            </a:r>
            <a:endParaRPr lang="ru-RU" sz="49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2852"/>
            <a:ext cx="91440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России впервые с начала года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зафиксирован естественный прирост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населения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Естественный прирост населения в 6 тысяч человек зафиксирован в июне впервые в этом году. Об этом сообщил журналистам министр труда и социальной защиты РФ Максим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Топилин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"В январе-июне 2014 г. родились 932,5 тысячи детей, что на 16,3 тысячи, или на 1,8%, больше, чем в соответствующем периоде 2013 года", - уточнил он. Рост рождаемости отмечен в 59 регионах. "В ряде регионов рост числа родившихся составил 5% и более, - В их числе - Краснодарский край, Сахалинская область, Республика Алтай, Московская, Тюменская области, Севастополь".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"В июне 2014 года родились 154,8 тысячи детей, что на 3,1 тысячи, или на 2%, больше, чем в июне 2013 года", - уточнил министр.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стране также снижается смертность.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январе-июне 2014 года умерли 961,1 тысячи человек.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Топилин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сообщил, что это "на 11 тысяч человек, или на 1,1%, меньше, чем в соответствующем периоде 2013 года".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Снижение числа умерших зарегистрировано в 57 регионах. "В таких регионах, как Архангельская, Тверская, Сахалинская области, Ненецкий автономный округ, снижение числа умерших составило более 7%", - отметил глава министерства. В июне 2014 года умерли 148,8 тысячи человек.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январе-июне 2014 года естественная убыль населения составила 28,6 тысячи человек. "Это на 27,3 тысячи человек меньше, чем в январе-июне 2013 года", - подчеркнул глава Минтруда.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январе-июне 2014 года естественный прирост населения зарегистрирован в 38 регионах. Прирост зафиксирован в целом по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Северо-Кавказскому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Уральскому, Сибирскому и Дальневосточному федеральным округам.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://uru-guru.de/wp-content/uploads/2013/02/question-mark94.gif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3595" y="0"/>
            <a:ext cx="1300405" cy="15716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2853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России впервые с начала года зафиксирован естественный прирост населения</a:t>
            </a:r>
          </a:p>
          <a:p>
            <a:pPr algn="ctr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Вывод</a:t>
            </a: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dirty="0" smtClean="0"/>
              <a:t> </a:t>
            </a:r>
            <a:r>
              <a:rPr lang="ru-RU" sz="3600" dirty="0" smtClean="0"/>
              <a:t>Мы можем видеть на основе этих данных, что по сравнению с 2013 г. рождаемость увеличилась, а смертность уменьшилась. Но если сравнивать рождаемость и смертность 2014 г., то все - таки смертность выше рождаемости. Т.е. все равно мы видим не прирост, а убыль населения.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Соотношение рождаемости и смертности на 1000 человек-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естественный прирост (е.п.)</a:t>
            </a:r>
            <a:b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Р-С = е.п.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ru-RU" b="1" dirty="0" smtClean="0"/>
              <a:t>Воспроизводство - </a:t>
            </a:r>
            <a:r>
              <a:rPr lang="ru-RU" dirty="0" smtClean="0"/>
              <a:t>это совокупность процессов рождаемости, смертности, естественного прироста.  проявляющаяся  в постоянной  смене </a:t>
            </a:r>
            <a:r>
              <a:rPr lang="ru-RU" dirty="0" smtClean="0"/>
              <a:t>людских поколений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4572000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Коэффициент рождаемости</a:t>
            </a:r>
          </a:p>
          <a:p>
            <a:r>
              <a:rPr lang="ru-RU" sz="2000" dirty="0" smtClean="0"/>
              <a:t>1980 — 15,9 на 1000 чел</a:t>
            </a:r>
          </a:p>
          <a:p>
            <a:r>
              <a:rPr lang="ru-RU" sz="2000" dirty="0" smtClean="0"/>
              <a:t>1990 — 13,4 на 1000 чел</a:t>
            </a:r>
          </a:p>
          <a:p>
            <a:r>
              <a:rPr lang="ru-RU" sz="2000" dirty="0" smtClean="0"/>
              <a:t>1995 — 9,3 на 1000 чел</a:t>
            </a:r>
          </a:p>
          <a:p>
            <a:r>
              <a:rPr lang="ru-RU" sz="2000" dirty="0" smtClean="0"/>
              <a:t>1996 — 8,9 на 1000 чел</a:t>
            </a:r>
          </a:p>
          <a:p>
            <a:r>
              <a:rPr lang="ru-RU" sz="2000" dirty="0" smtClean="0"/>
              <a:t>1997 — 8,6 на 1000 чел</a:t>
            </a:r>
          </a:p>
          <a:p>
            <a:r>
              <a:rPr lang="ru-RU" sz="2000" dirty="0" smtClean="0"/>
              <a:t>1998 — 8,8 на 1000 чел</a:t>
            </a:r>
          </a:p>
          <a:p>
            <a:r>
              <a:rPr lang="ru-RU" sz="2000" dirty="0" smtClean="0"/>
              <a:t>1999 — 8,3 на 1000 чел</a:t>
            </a:r>
          </a:p>
          <a:p>
            <a:r>
              <a:rPr lang="ru-RU" sz="2000" dirty="0" smtClean="0"/>
              <a:t>2000 — 8,7 на 1000 чел</a:t>
            </a:r>
          </a:p>
          <a:p>
            <a:r>
              <a:rPr lang="ru-RU" sz="2000" dirty="0" smtClean="0"/>
              <a:t>2001 — 9,0 на 1000 чел</a:t>
            </a:r>
          </a:p>
          <a:p>
            <a:r>
              <a:rPr lang="ru-RU" sz="2000" dirty="0" smtClean="0"/>
              <a:t>2002 — 9,7 на 1000 чел</a:t>
            </a:r>
          </a:p>
          <a:p>
            <a:r>
              <a:rPr lang="ru-RU" sz="2000" dirty="0" smtClean="0"/>
              <a:t>2003 — 10,2 на 1000 чел</a:t>
            </a:r>
          </a:p>
          <a:p>
            <a:r>
              <a:rPr lang="ru-RU" sz="2000" dirty="0" smtClean="0"/>
              <a:t>2004 — 10,4 на 1000 чел</a:t>
            </a:r>
          </a:p>
          <a:p>
            <a:r>
              <a:rPr lang="ru-RU" sz="2000" dirty="0" smtClean="0"/>
              <a:t>2005 — 10,2 на 1000 чел</a:t>
            </a:r>
          </a:p>
          <a:p>
            <a:r>
              <a:rPr lang="ru-RU" sz="2000" dirty="0" smtClean="0"/>
              <a:t>2006 — 10,4 на 1000 чел</a:t>
            </a:r>
          </a:p>
          <a:p>
            <a:r>
              <a:rPr lang="ru-RU" sz="2000" dirty="0" smtClean="0"/>
              <a:t>2007 — 11,3 на 1000 чел</a:t>
            </a:r>
          </a:p>
          <a:p>
            <a:r>
              <a:rPr lang="ru-RU" sz="2000" dirty="0" smtClean="0"/>
              <a:t>2008 — 12,1 на 1000 чел</a:t>
            </a:r>
          </a:p>
          <a:p>
            <a:r>
              <a:rPr lang="ru-RU" sz="2000" dirty="0" smtClean="0"/>
              <a:t>2009 — 12,4 на 1000 чел</a:t>
            </a:r>
          </a:p>
          <a:p>
            <a:r>
              <a:rPr lang="ru-RU" sz="2000" dirty="0" smtClean="0"/>
              <a:t>2010 — 12,4 на 1000 чел (январь-июнь)</a:t>
            </a:r>
          </a:p>
          <a:p>
            <a:r>
              <a:rPr lang="ru-RU" sz="2000" dirty="0" smtClean="0"/>
              <a:t>2013 – 13,3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572000" y="0"/>
            <a:ext cx="4572000" cy="692497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 smtClean="0"/>
              <a:t>Коэффициент смертности</a:t>
            </a:r>
            <a:endParaRPr lang="ru-RU" dirty="0" smtClean="0"/>
          </a:p>
          <a:p>
            <a:r>
              <a:rPr lang="ru-RU" sz="2000" dirty="0" smtClean="0"/>
              <a:t>1980 год — 11,0</a:t>
            </a:r>
          </a:p>
          <a:p>
            <a:r>
              <a:rPr lang="ru-RU" sz="2000" dirty="0" smtClean="0"/>
              <a:t>1990 год — 11,2</a:t>
            </a:r>
          </a:p>
          <a:p>
            <a:r>
              <a:rPr lang="ru-RU" sz="2000" dirty="0" smtClean="0"/>
              <a:t>1995 год — 15,0</a:t>
            </a:r>
          </a:p>
          <a:p>
            <a:r>
              <a:rPr lang="ru-RU" sz="2000" dirty="0" smtClean="0"/>
              <a:t>1996 год — 14,1</a:t>
            </a:r>
          </a:p>
          <a:p>
            <a:r>
              <a:rPr lang="ru-RU" sz="2000" dirty="0" smtClean="0"/>
              <a:t>1997 год — 13,7</a:t>
            </a:r>
          </a:p>
          <a:p>
            <a:r>
              <a:rPr lang="ru-RU" sz="2000" dirty="0" smtClean="0"/>
              <a:t>1998 год — 13,6</a:t>
            </a:r>
          </a:p>
          <a:p>
            <a:r>
              <a:rPr lang="ru-RU" sz="2000" dirty="0" smtClean="0"/>
              <a:t>1999 год — 14,7</a:t>
            </a:r>
          </a:p>
          <a:p>
            <a:r>
              <a:rPr lang="ru-RU" sz="2000" dirty="0" smtClean="0"/>
              <a:t>2000 год — 15,3</a:t>
            </a:r>
          </a:p>
          <a:p>
            <a:r>
              <a:rPr lang="ru-RU" sz="2000" dirty="0" smtClean="0"/>
              <a:t>2001 год — 15,6</a:t>
            </a:r>
          </a:p>
          <a:p>
            <a:r>
              <a:rPr lang="ru-RU" sz="2000" dirty="0" smtClean="0"/>
              <a:t>2002 год — 16,2</a:t>
            </a:r>
          </a:p>
          <a:p>
            <a:r>
              <a:rPr lang="ru-RU" sz="2000" dirty="0" smtClean="0"/>
              <a:t>2003 год — 16,4</a:t>
            </a:r>
          </a:p>
          <a:p>
            <a:r>
              <a:rPr lang="ru-RU" sz="2000" dirty="0" smtClean="0"/>
              <a:t>2004 год — 16,0</a:t>
            </a:r>
          </a:p>
          <a:p>
            <a:r>
              <a:rPr lang="ru-RU" sz="2000" dirty="0" smtClean="0"/>
              <a:t>2005 год — 16,1</a:t>
            </a:r>
          </a:p>
          <a:p>
            <a:r>
              <a:rPr lang="ru-RU" sz="2000" dirty="0" smtClean="0"/>
              <a:t>2006 год — 15,2</a:t>
            </a:r>
          </a:p>
          <a:p>
            <a:r>
              <a:rPr lang="ru-RU" sz="2000" dirty="0" smtClean="0"/>
              <a:t>2007 год — 14,6</a:t>
            </a:r>
          </a:p>
          <a:p>
            <a:r>
              <a:rPr lang="ru-RU" sz="2000" dirty="0" smtClean="0"/>
              <a:t>2008 год — 14,6</a:t>
            </a:r>
          </a:p>
          <a:p>
            <a:r>
              <a:rPr lang="ru-RU" sz="2000" dirty="0" smtClean="0"/>
              <a:t>2009 год — 14,2</a:t>
            </a:r>
          </a:p>
          <a:p>
            <a:r>
              <a:rPr lang="ru-RU" sz="2000" dirty="0" smtClean="0"/>
              <a:t>2010 год — 14,4 (январь-июнь)</a:t>
            </a:r>
          </a:p>
          <a:p>
            <a:r>
              <a:rPr lang="ru-RU" sz="2000" dirty="0" smtClean="0"/>
              <a:t>2013 – 13,1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 fontScale="90000"/>
          </a:bodyPr>
          <a:lstStyle/>
          <a:p>
            <a:r>
              <a:rPr lang="ru-RU" sz="7300" dirty="0" smtClean="0"/>
              <a:t/>
            </a:r>
            <a:br>
              <a:rPr lang="ru-RU" sz="7300" dirty="0" smtClean="0"/>
            </a:br>
            <a:r>
              <a:rPr lang="ru-RU" sz="7300" dirty="0" smtClean="0"/>
              <a:t/>
            </a:r>
            <a:br>
              <a:rPr lang="ru-RU" sz="7300" dirty="0" smtClean="0"/>
            </a:br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>Естественный прирост в 2013 году</a:t>
            </a:r>
            <a:br>
              <a:rPr lang="ru-RU" sz="4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>в России</a:t>
            </a:r>
            <a:br>
              <a:rPr lang="ru-RU" sz="4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4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+0,2  </a:t>
            </a:r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>(т.е.на 1000 ч)</a:t>
            </a:r>
            <a:br>
              <a:rPr lang="ru-RU" sz="4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000" dirty="0" smtClean="0"/>
              <a:t/>
            </a:r>
            <a:br>
              <a:rPr lang="ru-RU" sz="6000" dirty="0" smtClean="0"/>
            </a:br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>рождается 13,3</a:t>
            </a:r>
            <a:br>
              <a:rPr lang="ru-RU" sz="4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>умирает     13,1</a:t>
            </a:r>
            <a:r>
              <a:rPr lang="ru-RU" sz="8000" dirty="0" smtClean="0"/>
              <a:t/>
            </a:r>
            <a:br>
              <a:rPr lang="ru-RU" sz="8000" dirty="0" smtClean="0"/>
            </a:br>
            <a:r>
              <a:rPr lang="ru-RU" sz="8000" dirty="0" smtClean="0"/>
              <a:t> </a:t>
            </a:r>
            <a:r>
              <a:rPr lang="ru-RU" sz="6000" dirty="0" smtClean="0"/>
              <a:t/>
            </a:r>
            <a:br>
              <a:rPr lang="ru-RU" sz="6000" dirty="0" smtClean="0"/>
            </a:br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Провалы в численности населения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называют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демографический кризис</a:t>
            </a:r>
            <a:r>
              <a:rPr lang="en-US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депопуляция</a:t>
            </a:r>
            <a:r>
              <a:rPr lang="en-US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5016"/>
          </a:xfrm>
        </p:spPr>
        <p:txBody>
          <a:bodyPr>
            <a:normAutofit/>
          </a:bodyPr>
          <a:lstStyle/>
          <a:p>
            <a: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Демографический взрыв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резкий скачок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численности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населения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4" descr="C:\Documents and Settings\Admin\Рабочий стол\Демография\20090417193738_1b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429256" y="4214818"/>
            <a:ext cx="3429024" cy="242047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8596" y="1000108"/>
          <a:ext cx="842968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7422"/>
                <a:gridCol w="2107422"/>
                <a:gridCol w="2107422"/>
                <a:gridCol w="210742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Кризис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годы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причины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потери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00100" y="142852"/>
            <a:ext cx="73094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Демографические кризисы  в России</a:t>
            </a:r>
            <a:endParaRPr lang="ru-RU" sz="36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28596" y="1500174"/>
          <a:ext cx="8429688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4322002"/>
                <a:gridCol w="210742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1914 -1922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Первая Мировая война, Гражданская война, революция, эмиграция, интервенция, эпидемия, голод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12-18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млн.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7158" y="3000372"/>
          <a:ext cx="8429688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4322002"/>
                <a:gridCol w="210742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1929-1934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Массовые выселения, репрессии, голод.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5-6 млн.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57158" y="3857628"/>
          <a:ext cx="8429688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4322002"/>
                <a:gridCol w="210742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1940-1946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Великая Отечественная война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21-27 млн.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57158" y="4714884"/>
          <a:ext cx="8429688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4322002"/>
                <a:gridCol w="2107422"/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1989-2006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Спад экономики, ухудшение экологической обстановки, снижение жизненного уровня и средней продолжительности жизни, распад СССР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5-6 млн. 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://content-26.foto.mail.ru/mail/aleksei.fateev/_animated/i-324.gif"/>
          <p:cNvPicPr>
            <a:picLocks noChangeAspect="1" noChangeArrowheads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0760" y="4286256"/>
            <a:ext cx="2540882" cy="2327450"/>
          </a:xfrm>
          <a:prstGeom prst="rect">
            <a:avLst/>
          </a:prstGeom>
          <a:noFill/>
        </p:spPr>
      </p:pic>
      <p:pic>
        <p:nvPicPr>
          <p:cNvPr id="4" name="Picture 2" descr="http://uru-guru.de/wp-content/uploads/2013/02/question-mark94.gif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214290"/>
            <a:ext cx="1300405" cy="157161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14480" y="1071546"/>
            <a:ext cx="5982600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Почему, 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рождаемость последние годы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была меньше смертности, </a:t>
            </a:r>
          </a:p>
          <a:p>
            <a:pPr algn="ctr"/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а  численность </a:t>
            </a:r>
          </a:p>
          <a:p>
            <a:pPr algn="ctr"/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населения России </a:t>
            </a:r>
          </a:p>
          <a:p>
            <a:pPr algn="ctr"/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все же увеличивалась?</a:t>
            </a:r>
          </a:p>
          <a:p>
            <a:pPr algn="ctr"/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052736"/>
            <a:ext cx="8229600" cy="2650306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Численность</a:t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населения</a:t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зависит</a:t>
            </a:r>
            <a:r>
              <a:rPr lang="ru-RU" sz="6600" dirty="0" smtClean="0"/>
              <a:t/>
            </a:r>
            <a:br>
              <a:rPr lang="ru-RU" sz="6600" dirty="0" smtClean="0"/>
            </a:br>
            <a:endParaRPr lang="ru-RU" sz="6600" dirty="0"/>
          </a:p>
        </p:txBody>
      </p:sp>
      <p:sp>
        <p:nvSpPr>
          <p:cNvPr id="9" name="Стрелка вниз 8"/>
          <p:cNvSpPr/>
          <p:nvPr/>
        </p:nvSpPr>
        <p:spPr>
          <a:xfrm>
            <a:off x="5436096" y="3429000"/>
            <a:ext cx="648072" cy="10081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3203848" y="3356992"/>
            <a:ext cx="576064" cy="10081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971600" y="4365104"/>
            <a:ext cx="357040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Воспроизводства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(естественного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прироста)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04048" y="4365104"/>
            <a:ext cx="324762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Миграций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(механического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прироста)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2844" y="1071547"/>
          <a:ext cx="9001156" cy="5357849"/>
        </p:xfrm>
        <a:graphic>
          <a:graphicData uri="http://schemas.openxmlformats.org/drawingml/2006/table">
            <a:tbl>
              <a:tblPr/>
              <a:tblGrid>
                <a:gridCol w="2590351"/>
                <a:gridCol w="6410805"/>
              </a:tblGrid>
              <a:tr h="3261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ruthCYR Bold" pitchFamily="50" charset="-52"/>
                          <a:ea typeface="Calibri"/>
                          <a:cs typeface="Times New Roman" pitchFamily="18" charset="0"/>
                        </a:rPr>
                        <a:t>Термины     </a:t>
                      </a: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ruthCYR Bold" pitchFamily="50" charset="-52"/>
                          <a:ea typeface="Calibri"/>
                          <a:cs typeface="Times New Roman" pitchFamily="18" charset="0"/>
                        </a:rPr>
                        <a:t>Содержание терминов</a:t>
                      </a: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913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ruthCYR Bold" pitchFamily="50" charset="-52"/>
                          <a:ea typeface="Calibri"/>
                          <a:cs typeface="Times New Roman" pitchFamily="18" charset="0"/>
                        </a:rPr>
                        <a:t>1.Демографическая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ruthCYR Bold" pitchFamily="50" charset="-52"/>
                          <a:ea typeface="Calibri"/>
                          <a:cs typeface="Times New Roman" pitchFamily="18" charset="0"/>
                        </a:rPr>
                        <a:t>   политика</a:t>
                      </a: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ruthCYR Bold" pitchFamily="50" charset="-52"/>
                          <a:ea typeface="Calibri"/>
                          <a:cs typeface="Times New Roman" pitchFamily="18" charset="0"/>
                        </a:rPr>
                        <a:t>А. </a:t>
                      </a:r>
                      <a:r>
                        <a:rPr lang="ru-RU" sz="1600" dirty="0" smtClean="0">
                          <a:latin typeface="TruthCYR Bold" pitchFamily="50" charset="-52"/>
                        </a:rPr>
                        <a:t>наука о закономерностях воспроизводства населения, миграции, изучающая численность, территориальное размещение и состав населения, их изменения, причины и следствия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ruthCYR Bold" pitchFamily="50" charset="-52"/>
                        <a:ea typeface="Calibri"/>
                        <a:cs typeface="Times New Roman" pitchFamily="18" charset="0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83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ruthCYR Bold" pitchFamily="50" charset="-52"/>
                          <a:ea typeface="Calibri"/>
                          <a:cs typeface="Times New Roman" pitchFamily="18" charset="0"/>
                        </a:rPr>
                        <a:t>2. </a:t>
                      </a:r>
                      <a:r>
                        <a:rPr lang="ru-RU" sz="1600" dirty="0" err="1">
                          <a:latin typeface="TruthCYR Bold" pitchFamily="50" charset="-52"/>
                          <a:ea typeface="Calibri"/>
                          <a:cs typeface="Times New Roman" pitchFamily="18" charset="0"/>
                        </a:rPr>
                        <a:t>Депопуляция</a:t>
                      </a:r>
                      <a:endParaRPr lang="ru-RU" sz="1600" dirty="0">
                        <a:latin typeface="TruthCYR Bold" pitchFamily="50" charset="-52"/>
                        <a:ea typeface="Calibri"/>
                        <a:cs typeface="Times New Roman" pitchFamily="18" charset="0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ruthCYR Bold" pitchFamily="50" charset="-52"/>
                          <a:ea typeface="Calibri"/>
                          <a:cs typeface="Times New Roman" pitchFamily="18" charset="0"/>
                        </a:rPr>
                        <a:t>Б. </a:t>
                      </a:r>
                      <a:r>
                        <a:rPr lang="ru-RU" sz="1600" dirty="0">
                          <a:latin typeface="TruthCYR Bold" pitchFamily="50" charset="-52"/>
                          <a:ea typeface="Times New Roman"/>
                          <a:cs typeface="Times New Roman" pitchFamily="18" charset="0"/>
                        </a:rPr>
                        <a:t>   Разница между рождаемостью и смертностью.</a:t>
                      </a: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239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ruthCYR Bold" pitchFamily="50" charset="-52"/>
                          <a:ea typeface="Calibri"/>
                          <a:cs typeface="Times New Roman" pitchFamily="18" charset="0"/>
                        </a:rPr>
                        <a:t>3. Воспроизводство</a:t>
                      </a:r>
                      <a:endParaRPr lang="ru-RU" sz="1600" dirty="0">
                        <a:latin typeface="TruthCYR Bold" pitchFamily="50" charset="-52"/>
                        <a:ea typeface="Calibri"/>
                        <a:cs typeface="Times New Roman" pitchFamily="18" charset="0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ruthCYR Bold" pitchFamily="50" charset="-52"/>
                          <a:ea typeface="Calibri"/>
                          <a:cs typeface="Times New Roman" pitchFamily="18" charset="0"/>
                        </a:rPr>
                        <a:t>В. </a:t>
                      </a:r>
                      <a:r>
                        <a:rPr lang="ru-RU" sz="1600" dirty="0" smtClean="0">
                          <a:latin typeface="TruthCYR Bold" pitchFamily="50" charset="-52"/>
                          <a:ea typeface="Calibri"/>
                          <a:cs typeface="Times New Roman" pitchFamily="18" charset="0"/>
                        </a:rPr>
                        <a:t>Резкое снижение численности населения</a:t>
                      </a:r>
                      <a:endParaRPr lang="ru-RU" sz="1600" dirty="0">
                        <a:latin typeface="TruthCYR Bold" pitchFamily="50" charset="-52"/>
                        <a:ea typeface="Calibri"/>
                        <a:cs typeface="Times New Roman" pitchFamily="18" charset="0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859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ruthCYR Bold" pitchFamily="50" charset="-52"/>
                          <a:ea typeface="Calibri"/>
                          <a:cs typeface="Times New Roman" pitchFamily="18" charset="0"/>
                        </a:rPr>
                        <a:t>4. Демография</a:t>
                      </a: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ruthCYR Bold" pitchFamily="50" charset="-52"/>
                          <a:ea typeface="Calibri"/>
                          <a:cs typeface="Times New Roman" pitchFamily="18" charset="0"/>
                        </a:rPr>
                        <a:t>Г. Целенаправленная деятельность государства и иных социальных институтов в сфере регулирования процессов воспроизводства населения.</a:t>
                      </a:r>
                      <a:endParaRPr lang="ru-RU" sz="1600" dirty="0">
                        <a:latin typeface="TruthCYR Bold" pitchFamily="50" charset="-52"/>
                        <a:ea typeface="Calibri"/>
                        <a:cs typeface="Times New Roman" pitchFamily="18" charset="0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07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ruthCYR Bold" pitchFamily="50" charset="-52"/>
                          <a:ea typeface="Calibri"/>
                          <a:cs typeface="Times New Roman" pitchFamily="18" charset="0"/>
                        </a:rPr>
                        <a:t>5. </a:t>
                      </a:r>
                      <a:r>
                        <a:rPr lang="ru-RU" sz="1600" dirty="0" smtClean="0">
                          <a:latin typeface="TruthCYR Bold" pitchFamily="50" charset="-52"/>
                          <a:ea typeface="Calibri"/>
                          <a:cs typeface="Times New Roman" pitchFamily="18" charset="0"/>
                        </a:rPr>
                        <a:t>Демографический  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ruthCYR Bold" pitchFamily="50" charset="-52"/>
                          <a:ea typeface="Calibri"/>
                          <a:cs typeface="Times New Roman" pitchFamily="18" charset="0"/>
                        </a:rPr>
                        <a:t>   «взрыв»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ruthCYR Bold" pitchFamily="50" charset="-52"/>
                        <a:ea typeface="Calibri"/>
                        <a:cs typeface="Times New Roman" pitchFamily="18" charset="0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ruthCYR Bold" pitchFamily="50" charset="-52"/>
                          <a:ea typeface="Calibri"/>
                          <a:cs typeface="Times New Roman" pitchFamily="18" charset="0"/>
                        </a:rPr>
                        <a:t>Д</a:t>
                      </a:r>
                      <a:r>
                        <a:rPr lang="ru-RU" sz="1600" dirty="0" smtClean="0">
                          <a:latin typeface="TruthCYR Bold" pitchFamily="50" charset="-52"/>
                          <a:ea typeface="Calibri"/>
                          <a:cs typeface="Times New Roman" pitchFamily="18" charset="0"/>
                        </a:rPr>
                        <a:t>.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ruthCYR Bold" pitchFamily="50" charset="-52"/>
                        </a:rPr>
                        <a:t> это процесс естественного движения населения,</a:t>
                      </a:r>
                      <a:br>
                        <a:rPr lang="ru-RU" sz="1600" dirty="0" smtClean="0">
                          <a:solidFill>
                            <a:schemeClr val="tx1"/>
                          </a:solidFill>
                          <a:latin typeface="TruthCYR Bold" pitchFamily="50" charset="-52"/>
                        </a:rPr>
                      </a:b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ruthCYR Bold" pitchFamily="50" charset="-52"/>
                        </a:rPr>
                        <a:t>включающий – рождаемость,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ruthCYR Bold" pitchFamily="50" charset="-52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ruthCYR Bold" pitchFamily="50" charset="-52"/>
                        </a:rPr>
                        <a:t>смертность, </a:t>
                      </a:r>
                      <a:r>
                        <a:rPr lang="ru-RU" sz="1600" dirty="0" err="1" smtClean="0">
                          <a:solidFill>
                            <a:schemeClr val="tx1"/>
                          </a:solidFill>
                          <a:latin typeface="TruthCYR Bold" pitchFamily="50" charset="-52"/>
                        </a:rPr>
                        <a:t>брачность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ruthCYR Bold" pitchFamily="50" charset="-52"/>
                        </a:rPr>
                        <a:t>,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ruthCYR Bold" pitchFamily="50" charset="-52"/>
                        </a:rPr>
                        <a:t> </a:t>
                      </a:r>
                      <a:r>
                        <a:rPr lang="ru-RU" sz="1600" dirty="0" err="1" smtClean="0">
                          <a:solidFill>
                            <a:schemeClr val="tx1"/>
                          </a:solidFill>
                          <a:latin typeface="TruthCYR Bold" pitchFamily="50" charset="-52"/>
                        </a:rPr>
                        <a:t>разводимость</a:t>
                      </a:r>
                      <a:r>
                        <a:rPr lang="ru-RU" sz="1600" dirty="0" smtClean="0">
                          <a:latin typeface="TruthCYR Bold" pitchFamily="50" charset="-52"/>
                          <a:ea typeface="Calibri"/>
                          <a:cs typeface="Times New Roman" pitchFamily="18" charset="0"/>
                        </a:rPr>
                        <a:t>   </a:t>
                      </a:r>
                      <a:endParaRPr lang="ru-RU" sz="1600" dirty="0">
                        <a:latin typeface="TruthCYR Bold" pitchFamily="50" charset="-52"/>
                        <a:ea typeface="Calibri"/>
                        <a:cs typeface="Times New Roman" pitchFamily="18" charset="0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91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dirty="0">
                          <a:latin typeface="TruthCYR Bold" pitchFamily="50" charset="-52"/>
                          <a:ea typeface="Calibri"/>
                          <a:cs typeface="Times New Roman" pitchFamily="18" charset="0"/>
                        </a:rPr>
                        <a:t>6. </a:t>
                      </a:r>
                      <a:r>
                        <a:rPr lang="ru-RU" sz="1600" dirty="0">
                          <a:latin typeface="TruthCYR Bold" pitchFamily="50" charset="-52"/>
                          <a:ea typeface="Times New Roman"/>
                          <a:cs typeface="Times New Roman" pitchFamily="18" charset="0"/>
                        </a:rPr>
                        <a:t> Естественный прирост</a:t>
                      </a: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ruthCYR Bold" pitchFamily="50" charset="-52"/>
                          <a:ea typeface="Calibri"/>
                          <a:cs typeface="Times New Roman" pitchFamily="18" charset="0"/>
                        </a:rPr>
                        <a:t>Е.   Резкое увеличение численности населения.</a:t>
                      </a: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Соотнесите содержание колонок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</p:spPr>
        <p:txBody>
          <a:bodyPr/>
          <a:lstStyle/>
          <a:p>
            <a: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Задание на дом: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§  9 стр.65 задание №1-5 выполнить письменно в тетради</a:t>
            </a:r>
            <a:br>
              <a:rPr lang="ru-RU" dirty="0" smtClean="0"/>
            </a:br>
            <a:r>
              <a:rPr lang="ru-RU" dirty="0" smtClean="0"/>
              <a:t>Ресурсы интернет:</a:t>
            </a:r>
            <a:br>
              <a:rPr lang="ru-RU" dirty="0" smtClean="0"/>
            </a:br>
            <a:r>
              <a:rPr lang="ru-RU" dirty="0" smtClean="0">
                <a:hlinkClick r:id="rId3"/>
              </a:rPr>
              <a:t>http://ostranah.ru/_lists/population.php</a:t>
            </a:r>
            <a:r>
              <a:rPr lang="ru-RU" dirty="0" smtClean="0"/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260648"/>
            <a:ext cx="77048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Продолжите предложения </a:t>
            </a:r>
            <a:endParaRPr lang="ru-RU" sz="44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268760"/>
            <a:ext cx="806489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 На уроке я работал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2. Своей работой на уроке я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3. Урок для меня показался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4. За урок я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5. Мое настроение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6. Материал урока мне был</a:t>
            </a:r>
          </a:p>
        </p:txBody>
      </p:sp>
    </p:spTree>
    <p:extLst>
      <p:ext uri="{BB962C8B-B14F-4D97-AF65-F5344CB8AC3E}">
        <p14:creationId xmlns:p14="http://schemas.microsoft.com/office/powerpoint/2010/main" xmlns="" val="303442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4652</TotalTime>
  <Words>635</Words>
  <Application>Microsoft Office PowerPoint</Application>
  <PresentationFormat>Экран (4:3)</PresentationFormat>
  <Paragraphs>239</Paragraphs>
  <Slides>24</Slides>
  <Notes>13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Тема Office</vt:lpstr>
      <vt:lpstr>Диаграмма</vt:lpstr>
      <vt:lpstr>Слайд 1</vt:lpstr>
      <vt:lpstr>Слайд 2</vt:lpstr>
      <vt:lpstr>Слайд 3</vt:lpstr>
      <vt:lpstr>Слайд 4</vt:lpstr>
      <vt:lpstr>Демография</vt:lpstr>
      <vt:lpstr>Какие методы учета населения  вам известны из истории?</vt:lpstr>
      <vt:lpstr>Слайд 7</vt:lpstr>
      <vt:lpstr>Численность населения определяется по переписям.  </vt:lpstr>
      <vt:lpstr>Слайд 9</vt:lpstr>
      <vt:lpstr>Вывод: Численность населения  не стабильна,  то растет,  то уменьшается.</vt:lpstr>
      <vt:lpstr>Слайд 11</vt:lpstr>
      <vt:lpstr>Слайд 12</vt:lpstr>
      <vt:lpstr>Соотношение рождаемости и смертности на 1000 человек-  естественный прирост (е.п.)  Р-С = е.п.</vt:lpstr>
      <vt:lpstr>Воспроизводство - это совокупность процессов рождаемости, смертности, естественного прироста.  проявляющаяся  в постоянной  смене людских поколений</vt:lpstr>
      <vt:lpstr>Слайд 15</vt:lpstr>
      <vt:lpstr>  Естественный прирост в 2013 году в России = +0,2  (т.е.на 1000 ч)  рождается 13,3 умирает     13,1   </vt:lpstr>
      <vt:lpstr>Провалы в численности населения называют демографический кризис (депопуляция) </vt:lpstr>
      <vt:lpstr>Демографический взрыв –  резкий скачок  в численности  населения</vt:lpstr>
      <vt:lpstr>Слайд 19</vt:lpstr>
      <vt:lpstr>Слайд 20</vt:lpstr>
      <vt:lpstr>Численность  населения  зависит </vt:lpstr>
      <vt:lpstr>Слайд 22</vt:lpstr>
      <vt:lpstr>Задание на дом: §  9 стр.65 задание №1-5 выполнить письменно в тетради Ресурсы интернет: http://ostranah.ru/_lists/population.php 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Численность населения России. Естественный пророст.</dc:title>
  <dc:creator>Test</dc:creator>
  <cp:lastModifiedBy>ххх</cp:lastModifiedBy>
  <cp:revision>283</cp:revision>
  <dcterms:created xsi:type="dcterms:W3CDTF">2010-09-09T11:58:30Z</dcterms:created>
  <dcterms:modified xsi:type="dcterms:W3CDTF">2017-02-02T14:10:45Z</dcterms:modified>
</cp:coreProperties>
</file>